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2" r:id="rId4"/>
    <p:sldId id="258" r:id="rId5"/>
    <p:sldId id="263" r:id="rId6"/>
    <p:sldId id="259" r:id="rId7"/>
    <p:sldId id="265" r:id="rId8"/>
    <p:sldId id="290" r:id="rId9"/>
    <p:sldId id="282" r:id="rId10"/>
    <p:sldId id="283" r:id="rId11"/>
    <p:sldId id="286" r:id="rId12"/>
    <p:sldId id="285" r:id="rId13"/>
    <p:sldId id="267" r:id="rId14"/>
    <p:sldId id="284" r:id="rId15"/>
    <p:sldId id="291" r:id="rId16"/>
    <p:sldId id="264" r:id="rId17"/>
    <p:sldId id="293" r:id="rId18"/>
    <p:sldId id="260" r:id="rId19"/>
    <p:sldId id="301" r:id="rId20"/>
    <p:sldId id="268" r:id="rId21"/>
    <p:sldId id="294" r:id="rId22"/>
    <p:sldId id="266" r:id="rId23"/>
    <p:sldId id="295" r:id="rId24"/>
    <p:sldId id="269" r:id="rId25"/>
    <p:sldId id="300" r:id="rId26"/>
    <p:sldId id="299" r:id="rId27"/>
    <p:sldId id="270" r:id="rId28"/>
    <p:sldId id="296" r:id="rId29"/>
  </p:sldIdLst>
  <p:sldSz cx="12190413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14567" autoAdjust="0"/>
    <p:restoredTop sz="94660"/>
  </p:normalViewPr>
  <p:slideViewPr>
    <p:cSldViewPr>
      <p:cViewPr>
        <p:scale>
          <a:sx n="80" d="100"/>
          <a:sy n="80" d="100"/>
        </p:scale>
        <p:origin x="-1397" y="-62"/>
      </p:cViewPr>
      <p:guideLst>
        <p:guide orient="horz" pos="2160"/>
        <p:guide pos="38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284" y="2130428"/>
            <a:ext cx="10361855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568" y="3886200"/>
            <a:ext cx="853328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0076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76925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8057" y="274641"/>
            <a:ext cx="2742842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20" y="274641"/>
            <a:ext cx="8025351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31508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15004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2955" y="4406903"/>
            <a:ext cx="10361855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2955" y="2906713"/>
            <a:ext cx="10361855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593560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24" y="1600203"/>
            <a:ext cx="53841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6798" y="1600203"/>
            <a:ext cx="53841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59282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19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519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2567" y="1535113"/>
            <a:ext cx="538833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2567" y="2174875"/>
            <a:ext cx="538833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433349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6069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39333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19" y="273050"/>
            <a:ext cx="4010561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117" y="273053"/>
            <a:ext cx="681478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519" y="1435103"/>
            <a:ext cx="4010561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60614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407" y="4800600"/>
            <a:ext cx="731424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407" y="612775"/>
            <a:ext cx="731424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407" y="5367338"/>
            <a:ext cx="731424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71324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3" y="274638"/>
            <a:ext cx="1097137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3" y="1600203"/>
            <a:ext cx="10971374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3" y="6356353"/>
            <a:ext cx="2844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3B227-DE79-4CAC-AEC3-405F0AF38CBD}" type="datetimeFigureOut">
              <a:rPr lang="ko-KR" altLang="en-US" smtClean="0"/>
              <a:pPr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62" y="6356353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5" y="6356353"/>
            <a:ext cx="2844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2E51E-7146-402A-9EE2-BB4CBA9ACE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4963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s.naver.com/entry.nhn?docId=2449299&amp;cid=51648&amp;categoryId=51648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2018%20&#46041;&#50500;&#47532;\&#44592;&#53440;&#49324;&#51652;\&#50689;&#49345;\%5b&#44148;&#50577;&#45824;%20&#51060;&#50980;&#51652;%20&#44368;&#49688;&#50689;&#54868;&#47196;%20&#48176;&#50864;&#45716;%20&#44284;&#54617;&#49688;&#49324;&#51077;&#47928;%5d&#54792;&#55124;&#51060;%20&#47568;&#54616;&#45716;%20&#51652;&#49892;!!-&#54792;&#55124;&#48516;&#49437;.mp4" TargetMode="External"/><Relationship Id="rId6" Type="http://schemas.openxmlformats.org/officeDocument/2006/relationships/hyperlink" Target="../&#44592;&#53440;&#49324;&#51652;/&#50689;&#49345;/%5b&#44148;&#50577;&#45824;%20&#51060;&#50980;&#51652;%20&#44368;&#49688;&#50689;&#54868;&#47196;%20&#48176;&#50864;&#45716;%20&#44284;&#54617;&#49688;&#49324;&#51077;&#47928;%5d&#54792;&#55124;&#51060;%20&#47568;&#54616;&#45716;%20&#51652;&#49892;!!-&#54792;&#55124;&#48516;&#49437;.mp4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4" y="0"/>
            <a:ext cx="12190413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4192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다양한 혈흔의 </a:t>
            </a:r>
            <a:r>
              <a:rPr lang="ko-KR" altLang="en-US" b="1" dirty="0" smtClean="0"/>
              <a:t>형태 </a:t>
            </a:r>
            <a:r>
              <a:rPr lang="en-US" altLang="ko-KR" b="1" dirty="0" smtClean="0"/>
              <a:t>4</a:t>
            </a:r>
            <a:br>
              <a:rPr lang="en-US" altLang="ko-KR" b="1" dirty="0" smtClean="0"/>
            </a:br>
            <a:r>
              <a:rPr lang="ko-KR" altLang="en-US" dirty="0" smtClean="0"/>
              <a:t>전사 혈흔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967294" y="1628800"/>
            <a:ext cx="8927831" cy="4542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87148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다양한 혈흔의 </a:t>
            </a:r>
            <a:r>
              <a:rPr lang="ko-KR" altLang="en-US" b="1" dirty="0" smtClean="0"/>
              <a:t>형태 </a:t>
            </a:r>
            <a:r>
              <a:rPr lang="en-US" altLang="ko-KR" b="1" dirty="0" smtClean="0"/>
              <a:t>5</a:t>
            </a:r>
            <a:br>
              <a:rPr lang="en-US" altLang="ko-KR" b="1" dirty="0" smtClean="0"/>
            </a:br>
            <a:r>
              <a:rPr lang="ko-KR" altLang="en-US" dirty="0" smtClean="0"/>
              <a:t>흐름 혈흔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62558" y="2060848"/>
            <a:ext cx="6192688" cy="3549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671270" y="2065440"/>
            <a:ext cx="4722731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87148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다양한 혈흔의 </a:t>
            </a:r>
            <a:r>
              <a:rPr lang="ko-KR" altLang="en-US" b="1" dirty="0" smtClean="0"/>
              <a:t>형태</a:t>
            </a:r>
            <a:r>
              <a:rPr lang="en-US" altLang="ko-KR" b="1" dirty="0"/>
              <a:t> </a:t>
            </a:r>
            <a:r>
              <a:rPr lang="en-US" altLang="ko-KR" b="1" dirty="0" smtClean="0"/>
              <a:t>6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/>
              <a:t>혈</a:t>
            </a:r>
            <a:r>
              <a:rPr lang="ko-KR" altLang="en-US" dirty="0" smtClean="0"/>
              <a:t>흔의 빈 공간</a:t>
            </a:r>
            <a:endParaRPr lang="ko-KR" altLang="en-US" dirty="0"/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422798" y="2060848"/>
            <a:ext cx="6840760" cy="458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내용 개체 틀 5" descr="iphone-1936818_1280.pn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rcRect t="15758"/>
          <a:stretch>
            <a:fillRect/>
          </a:stretch>
        </p:blipFill>
        <p:spPr>
          <a:xfrm rot="477817">
            <a:off x="4836245" y="1897417"/>
            <a:ext cx="2262982" cy="3812781"/>
          </a:xfrm>
        </p:spPr>
      </p:pic>
      <p:pic>
        <p:nvPicPr>
          <p:cNvPr id="7" name="그림 6" descr="ink-303244_1280.png"/>
          <p:cNvPicPr>
            <a:picLocks noChangeAspect="1"/>
          </p:cNvPicPr>
          <p:nvPr/>
        </p:nvPicPr>
        <p:blipFill>
          <a:blip r:embed="rId5" cstate="print"/>
          <a:srcRect r="24490"/>
          <a:stretch>
            <a:fillRect/>
          </a:stretch>
        </p:blipFill>
        <p:spPr>
          <a:xfrm>
            <a:off x="4727054" y="2420888"/>
            <a:ext cx="2664295" cy="255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7148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다양한 혈흔의 </a:t>
            </a:r>
            <a:r>
              <a:rPr lang="ko-KR" altLang="en-US" b="1" dirty="0" smtClean="0"/>
              <a:t>형태 </a:t>
            </a:r>
            <a:r>
              <a:rPr lang="en-US" altLang="ko-KR" b="1" dirty="0" smtClean="0"/>
              <a:t>7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이동하면서 흘린 혈흔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47943" y="1844827"/>
            <a:ext cx="9804588" cy="4044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465878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다양한 혈흔의 </a:t>
            </a:r>
            <a:r>
              <a:rPr lang="ko-KR" altLang="en-US" b="1" dirty="0" smtClean="0"/>
              <a:t>형태 </a:t>
            </a:r>
            <a:r>
              <a:rPr lang="en-US" altLang="ko-KR" b="1" dirty="0" smtClean="0"/>
              <a:t>8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735269" y="1340768"/>
            <a:ext cx="7487856" cy="5013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87148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다양한 혈흔의 </a:t>
            </a:r>
            <a:r>
              <a:rPr lang="ko-KR" altLang="en-US" b="1" dirty="0" smtClean="0"/>
              <a:t>형태 </a:t>
            </a:r>
            <a:r>
              <a:rPr lang="en-US" altLang="ko-KR" b="1" dirty="0" smtClean="0"/>
              <a:t>9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고인 혈흔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ko-KR" altLang="en-US" dirty="0"/>
          </a:p>
        </p:txBody>
      </p:sp>
      <p:pic>
        <p:nvPicPr>
          <p:cNvPr id="2050" name="Picture 2" descr="E:\2018 동아리\기타사진\사진\법혈액학자\blood-3140718_1920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762047"/>
            <a:ext cx="12230286" cy="509595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9155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혈흔 채취 과정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 smtClean="0"/>
              <a:t>주걱이나 헝겊 조각으로 수집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2. </a:t>
            </a:r>
            <a:r>
              <a:rPr lang="ko-KR" altLang="en-US" dirty="0" smtClean="0"/>
              <a:t>비닐 포장 등 여러 방법으로 옮기기</a:t>
            </a: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3.</a:t>
            </a:r>
            <a:r>
              <a:rPr lang="ko-KR" altLang="en-US" dirty="0"/>
              <a:t> </a:t>
            </a:r>
            <a:r>
              <a:rPr lang="ko-KR" altLang="en-US" dirty="0" smtClean="0"/>
              <a:t>테이프로 떼어내기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4. </a:t>
            </a:r>
            <a:r>
              <a:rPr lang="ko-KR" altLang="en-US" dirty="0" smtClean="0"/>
              <a:t>건조 처리</a:t>
            </a:r>
            <a:endParaRPr lang="en-US" altLang="ko-KR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591158" y="1268760"/>
            <a:ext cx="1514106" cy="1135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415126" y="1412778"/>
            <a:ext cx="1583751" cy="1145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067875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297486" y="404664"/>
            <a:ext cx="3669824" cy="291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혈흔 분석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오른쪽 화살표 3"/>
          <p:cNvSpPr/>
          <p:nvPr/>
        </p:nvSpPr>
        <p:spPr>
          <a:xfrm rot="19868459">
            <a:off x="7215990" y="1393936"/>
            <a:ext cx="2303953" cy="93610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00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27316" y="1484786"/>
            <a:ext cx="4622194" cy="280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1088602" y="4401108"/>
            <a:ext cx="3455935" cy="5760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</a:rPr>
              <a:t>스케치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311267" y="5589240"/>
            <a:ext cx="2798236" cy="93610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</a:rPr>
              <a:t>재구성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519217" y="3429000"/>
            <a:ext cx="6207404" cy="30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7118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5" name="제목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혈흔 분석 방법</a:t>
            </a:r>
            <a:endParaRPr lang="ko-KR" altLang="en-US" b="1" dirty="0"/>
          </a:p>
        </p:txBody>
      </p:sp>
      <p:sp>
        <p:nvSpPr>
          <p:cNvPr id="26" name="내용 개체 틀 2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루미놀</a:t>
            </a:r>
            <a:r>
              <a:rPr lang="ko-KR" altLang="en-US" dirty="0"/>
              <a:t> </a:t>
            </a:r>
            <a:r>
              <a:rPr lang="ko-KR" altLang="en-US" dirty="0" smtClean="0"/>
              <a:t>시험</a:t>
            </a:r>
            <a:endParaRPr lang="en-US" altLang="ko-KR" dirty="0" smtClean="0"/>
          </a:p>
          <a:p>
            <a:r>
              <a:rPr lang="en-US" altLang="ko-KR" dirty="0"/>
              <a:t>LMG </a:t>
            </a:r>
            <a:r>
              <a:rPr lang="ko-KR" altLang="en-US" dirty="0"/>
              <a:t>시험 </a:t>
            </a:r>
          </a:p>
          <a:p>
            <a:r>
              <a:rPr lang="ko-KR" altLang="en-US" dirty="0" err="1" smtClean="0"/>
              <a:t>페놀프탈레인</a:t>
            </a:r>
            <a:r>
              <a:rPr lang="ko-KR" altLang="en-US" dirty="0" smtClean="0"/>
              <a:t> 시험</a:t>
            </a:r>
            <a:endParaRPr lang="en-US" altLang="ko-KR" dirty="0"/>
          </a:p>
          <a:p>
            <a:r>
              <a:rPr lang="ko-KR" altLang="en-US" dirty="0" err="1"/>
              <a:t>벤지딘</a:t>
            </a:r>
            <a:r>
              <a:rPr lang="ko-KR" altLang="en-US" dirty="0"/>
              <a:t> </a:t>
            </a:r>
            <a:r>
              <a:rPr lang="ko-KR" altLang="en-US" dirty="0" smtClean="0"/>
              <a:t>시험</a:t>
            </a:r>
            <a:endParaRPr lang="en-US" altLang="ko-KR" dirty="0"/>
          </a:p>
          <a:p>
            <a:r>
              <a:rPr lang="ko-KR" altLang="en-US" dirty="0" err="1" smtClean="0"/>
              <a:t>헤모크로모겐</a:t>
            </a:r>
            <a:r>
              <a:rPr lang="ko-KR" altLang="en-US" dirty="0" smtClean="0"/>
              <a:t> </a:t>
            </a:r>
            <a:r>
              <a:rPr lang="ko-KR" altLang="en-US" dirty="0"/>
              <a:t>결정체 </a:t>
            </a:r>
            <a:r>
              <a:rPr lang="ko-KR" altLang="en-US" dirty="0" smtClean="0"/>
              <a:t>시험</a:t>
            </a:r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878299" y="1512801"/>
            <a:ext cx="2315585" cy="1484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222516" y="1533730"/>
            <a:ext cx="2265178" cy="1463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739978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250" autoRev="1" fill="remove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5" dur="250" autoRev="1" fill="remove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" dur="250" autoRev="1" fill="remove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250" autoRev="1" fill="remove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7" presetClass="emph" presetSubtype="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250" autoRev="1" fill="remove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0" dur="250" autoRev="1" fill="remove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" dur="250" autoRev="1" fill="remove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50" autoRev="1" fill="remove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7" dur="indefinite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54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증거 탐색용 조명기구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 descr="국유 특허를 받은 ‘증거물 탐색용 조명기구’를 사건 현장에서 사용하는 모습. /경찰청 제공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94606" y="1556792"/>
            <a:ext cx="10128749" cy="3270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429466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40000" contrast="-4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284" y="1484784"/>
            <a:ext cx="10361855" cy="2808312"/>
          </a:xfrm>
        </p:spPr>
        <p:txBody>
          <a:bodyPr>
            <a:noAutofit/>
          </a:bodyPr>
          <a:lstStyle/>
          <a:p>
            <a:r>
              <a:rPr lang="ko-KR" altLang="en-US" sz="9600" b="1" dirty="0" err="1" smtClean="0"/>
              <a:t>법혈청</a:t>
            </a:r>
            <a:r>
              <a:rPr lang="en-US" altLang="ko-KR" sz="9600" b="1" dirty="0" smtClean="0"/>
              <a:t>〮</a:t>
            </a:r>
            <a:r>
              <a:rPr lang="ko-KR" altLang="en-US" sz="9600" b="1" dirty="0" smtClean="0"/>
              <a:t>혈액학자</a:t>
            </a:r>
            <a:r>
              <a:rPr lang="en-US" altLang="ko-KR" sz="7200" b="1" dirty="0"/>
              <a:t/>
            </a:r>
            <a:br>
              <a:rPr lang="en-US" altLang="ko-KR" sz="7200" b="1" dirty="0"/>
            </a:br>
            <a:r>
              <a:rPr lang="en-US" altLang="ko-KR" sz="7200" b="1" dirty="0" smtClean="0">
                <a:latin typeface="Forte" pitchFamily="66" charset="0"/>
                <a:ea typeface="한컴 쿨재즈 M" pitchFamily="18" charset="-127"/>
              </a:rPr>
              <a:t>Forensic </a:t>
            </a:r>
            <a:r>
              <a:rPr lang="en-US" altLang="ko-KR" sz="7200" b="1" dirty="0">
                <a:latin typeface="Forte" pitchFamily="66" charset="0"/>
                <a:ea typeface="한컴 쿨재즈 M" pitchFamily="18" charset="-127"/>
              </a:rPr>
              <a:t>H</a:t>
            </a:r>
            <a:r>
              <a:rPr lang="en-US" altLang="ko-KR" sz="7200" b="1" dirty="0" smtClean="0">
                <a:latin typeface="Forte" pitchFamily="66" charset="0"/>
                <a:ea typeface="한컴 쿨재즈 M" pitchFamily="18" charset="-127"/>
              </a:rPr>
              <a:t>ematology</a:t>
            </a:r>
            <a:endParaRPr lang="ko-KR" altLang="en-US" sz="7200" b="1" dirty="0">
              <a:latin typeface="Forte" pitchFamily="66" charset="0"/>
              <a:ea typeface="한컴 쿨재즈 M" pitchFamily="18" charset="-127"/>
            </a:endParaRPr>
          </a:p>
        </p:txBody>
      </p:sp>
      <p:sp>
        <p:nvSpPr>
          <p:cNvPr id="6" name="내용 개체 틀 5"/>
          <p:cNvSpPr>
            <a:spLocks noGrp="1"/>
          </p:cNvSpPr>
          <p:nvPr>
            <p:ph type="subTitle" idx="1"/>
          </p:nvPr>
        </p:nvSpPr>
        <p:spPr>
          <a:xfrm>
            <a:off x="1846734" y="4365104"/>
            <a:ext cx="8533288" cy="1752600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ko-KR" altLang="en-US" sz="3600" dirty="0" smtClean="0">
                <a:solidFill>
                  <a:schemeClr val="tx1"/>
                </a:solidFill>
              </a:rPr>
              <a:t>윤재원 곽도원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340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 err="1" smtClean="0"/>
              <a:t>법혈청학을</a:t>
            </a:r>
            <a:r>
              <a:rPr lang="ko-KR" altLang="en-US" b="1" dirty="0" smtClean="0"/>
              <a:t> 사용한 사례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‘</a:t>
            </a:r>
            <a:r>
              <a:rPr lang="ko-KR" altLang="en-US" dirty="0" smtClean="0"/>
              <a:t>이태원 살인사건</a:t>
            </a:r>
            <a:r>
              <a:rPr lang="en-US" altLang="ko-KR" dirty="0" smtClean="0"/>
              <a:t>’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1028" name="Picture 4" descr="http://img.yonhapnews.co.kr/etc/inner/KR/2016/08/13/AKR20160813001100004_01_i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23315" y="1628800"/>
            <a:ext cx="6349171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260858" y="1844824"/>
            <a:ext cx="49295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/>
              <a:t>혈흔 분석을 통해 범인임이 밝혀진</a:t>
            </a:r>
            <a:endParaRPr lang="en-US" altLang="ko-KR" sz="2400" dirty="0" smtClean="0"/>
          </a:p>
          <a:p>
            <a:r>
              <a:rPr lang="ko-KR" altLang="en-US" sz="2400" dirty="0" err="1" smtClean="0"/>
              <a:t>아더</a:t>
            </a:r>
            <a:r>
              <a:rPr lang="ko-KR" altLang="en-US" sz="2400" dirty="0" smtClean="0"/>
              <a:t> 존 </a:t>
            </a:r>
            <a:r>
              <a:rPr lang="ko-KR" altLang="en-US" sz="2400" dirty="0" err="1" smtClean="0"/>
              <a:t>패터슨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2388179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3" y="0"/>
            <a:ext cx="10971374" cy="1628800"/>
          </a:xfrm>
        </p:spPr>
        <p:txBody>
          <a:bodyPr>
            <a:normAutofit/>
          </a:bodyPr>
          <a:lstStyle/>
          <a:p>
            <a:r>
              <a:rPr lang="ko-KR" altLang="en-US" b="1" dirty="0" err="1"/>
              <a:t>법혈청학을</a:t>
            </a:r>
            <a:r>
              <a:rPr lang="ko-KR" altLang="en-US" b="1" dirty="0"/>
              <a:t> 사용한 </a:t>
            </a:r>
            <a:r>
              <a:rPr lang="ko-KR" altLang="en-US" b="1" dirty="0" smtClean="0"/>
              <a:t>사례 </a:t>
            </a:r>
            <a:r>
              <a:rPr lang="en-US" altLang="ko-KR" b="1" dirty="0" smtClean="0"/>
              <a:t>2</a:t>
            </a:r>
            <a:br>
              <a:rPr lang="en-US" altLang="ko-KR" b="1" dirty="0" smtClean="0"/>
            </a:br>
            <a:r>
              <a:rPr lang="ko-KR" altLang="en-US" dirty="0" smtClean="0"/>
              <a:t>중국 투숙객 사망 사건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 smtClean="0"/>
          </a:p>
        </p:txBody>
      </p:sp>
      <p:pic>
        <p:nvPicPr>
          <p:cNvPr id="1026" name="Picture 2" descr="E:\2018 동아리\기타사진\사진\police-850054_192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10830" y="1700808"/>
            <a:ext cx="6624736" cy="468217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68193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김구 선생의 혈의 분석</a:t>
            </a:r>
            <a:endParaRPr lang="ko-KR" alt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79287" y="1556793"/>
            <a:ext cx="8543837" cy="4470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46530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pic>
        <p:nvPicPr>
          <p:cNvPr id="4" name="내용 개체 틀 3" descr="q-a-2453534_1280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11590" y="-387424"/>
            <a:ext cx="12302003" cy="7029717"/>
          </a:xfrm>
        </p:spPr>
      </p:pic>
    </p:spTree>
    <p:extLst>
      <p:ext uri="{BB962C8B-B14F-4D97-AF65-F5344CB8AC3E}">
        <p14:creationId xmlns:p14="http://schemas.microsoft.com/office/powerpoint/2010/main" xmlns="" val="418978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 smtClean="0"/>
              <a:t>법혈청학자</a:t>
            </a:r>
            <a:r>
              <a:rPr lang="ko-KR" altLang="en-US" dirty="0" smtClean="0"/>
              <a:t> 활동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혈액형 검사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피를 뽑는다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 marL="0" indent="0">
              <a:buNone/>
            </a:pPr>
            <a:r>
              <a:rPr lang="en-US" altLang="ko-KR" dirty="0" smtClean="0"/>
              <a:t>2. </a:t>
            </a:r>
            <a:r>
              <a:rPr lang="ko-KR" altLang="en-US" dirty="0" smtClean="0"/>
              <a:t>피를 판에 떨어뜨린다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r>
              <a:rPr lang="en-US" altLang="ko-KR" dirty="0" smtClean="0"/>
              <a:t>3. </a:t>
            </a:r>
            <a:r>
              <a:rPr lang="ko-KR" altLang="en-US" dirty="0" smtClean="0"/>
              <a:t>그 위에 시약</a:t>
            </a:r>
            <a:r>
              <a:rPr lang="en-US" altLang="ko-KR" dirty="0" smtClean="0"/>
              <a:t>(A/B/Rh)</a:t>
            </a:r>
            <a:r>
              <a:rPr lang="ko-KR" altLang="en-US" dirty="0" smtClean="0"/>
              <a:t>을 떨어뜨린다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r>
              <a:rPr lang="en-US" altLang="ko-KR" dirty="0" smtClean="0"/>
              <a:t>4. </a:t>
            </a:r>
            <a:r>
              <a:rPr lang="ko-KR" altLang="en-US" dirty="0" smtClean="0"/>
              <a:t>반</a:t>
            </a:r>
            <a:r>
              <a:rPr lang="ko-KR" altLang="en-US" dirty="0"/>
              <a:t>응</a:t>
            </a:r>
            <a:r>
              <a:rPr lang="ko-KR" altLang="en-US" dirty="0" smtClean="0"/>
              <a:t> 관찰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44258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반응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>
                <a:hlinkClick r:id="rId3"/>
              </a:rPr>
              <a:t>영상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26554" y="1391865"/>
            <a:ext cx="1173730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1) A</a:t>
            </a:r>
            <a:r>
              <a:rPr lang="ko-KR" altLang="en-US" dirty="0"/>
              <a:t>형인 사람은 적혈구 표면에 </a:t>
            </a:r>
            <a:r>
              <a:rPr lang="en-US" altLang="ko-KR" dirty="0"/>
              <a:t>A</a:t>
            </a:r>
            <a:r>
              <a:rPr lang="ko-KR" altLang="en-US" dirty="0"/>
              <a:t>형 항원이 있고 혈청 내에 항</a:t>
            </a:r>
            <a:r>
              <a:rPr lang="en-US" altLang="ko-KR" dirty="0"/>
              <a:t>B </a:t>
            </a:r>
            <a:r>
              <a:rPr lang="ko-KR" altLang="en-US" dirty="0"/>
              <a:t>항체가 존재하므로</a:t>
            </a:r>
            <a:r>
              <a:rPr lang="en-US" altLang="ko-KR" dirty="0"/>
              <a:t>, </a:t>
            </a:r>
            <a:r>
              <a:rPr lang="ko-KR" altLang="en-US" dirty="0" err="1"/>
              <a:t>혈구형</a:t>
            </a:r>
            <a:r>
              <a:rPr lang="ko-KR" altLang="en-US" dirty="0"/>
              <a:t> 검사에서는 항</a:t>
            </a:r>
            <a:r>
              <a:rPr lang="en-US" altLang="ko-KR" dirty="0"/>
              <a:t>A </a:t>
            </a:r>
            <a:r>
              <a:rPr lang="ko-KR" altLang="en-US" dirty="0"/>
              <a:t>항체 시약과 응집을 일으키고 </a:t>
            </a:r>
            <a:r>
              <a:rPr lang="ko-KR" altLang="en-US" dirty="0" err="1"/>
              <a:t>혈청형</a:t>
            </a:r>
            <a:r>
              <a:rPr lang="ko-KR" altLang="en-US" dirty="0"/>
              <a:t> 검사에서는 </a:t>
            </a:r>
            <a:r>
              <a:rPr lang="en-US" altLang="ko-KR" dirty="0"/>
              <a:t>B</a:t>
            </a:r>
            <a:r>
              <a:rPr lang="ko-KR" altLang="en-US" dirty="0"/>
              <a:t>형 혈구와 응집을 일으킨다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2) B</a:t>
            </a:r>
            <a:r>
              <a:rPr lang="ko-KR" altLang="en-US" dirty="0"/>
              <a:t>형인 사람은 적혈구 표면에 </a:t>
            </a:r>
            <a:r>
              <a:rPr lang="en-US" altLang="ko-KR" dirty="0"/>
              <a:t>B</a:t>
            </a:r>
            <a:r>
              <a:rPr lang="ko-KR" altLang="en-US" dirty="0"/>
              <a:t>형 항원이 있고 혈청 내에 항</a:t>
            </a:r>
            <a:r>
              <a:rPr lang="en-US" altLang="ko-KR" dirty="0"/>
              <a:t>A </a:t>
            </a:r>
            <a:r>
              <a:rPr lang="ko-KR" altLang="en-US" dirty="0"/>
              <a:t>항체가 존재하므로</a:t>
            </a:r>
            <a:r>
              <a:rPr lang="en-US" altLang="ko-KR" dirty="0"/>
              <a:t>, </a:t>
            </a:r>
            <a:r>
              <a:rPr lang="ko-KR" altLang="en-US" dirty="0" err="1"/>
              <a:t>혈구형</a:t>
            </a:r>
            <a:r>
              <a:rPr lang="ko-KR" altLang="en-US" dirty="0"/>
              <a:t> 검사에서는 항</a:t>
            </a:r>
            <a:r>
              <a:rPr lang="en-US" altLang="ko-KR" dirty="0"/>
              <a:t>B </a:t>
            </a:r>
            <a:r>
              <a:rPr lang="ko-KR" altLang="en-US" dirty="0"/>
              <a:t>항체 시약과 응집을 일으키고 </a:t>
            </a:r>
            <a:r>
              <a:rPr lang="ko-KR" altLang="en-US" dirty="0" err="1"/>
              <a:t>혈청형</a:t>
            </a:r>
            <a:r>
              <a:rPr lang="ko-KR" altLang="en-US" dirty="0"/>
              <a:t> 검사에서는 </a:t>
            </a:r>
            <a:r>
              <a:rPr lang="en-US" altLang="ko-KR" dirty="0"/>
              <a:t>A</a:t>
            </a:r>
            <a:r>
              <a:rPr lang="ko-KR" altLang="en-US" dirty="0"/>
              <a:t>형 혈구와 응집을 일으킨다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3) AB</a:t>
            </a:r>
            <a:r>
              <a:rPr lang="ko-KR" altLang="en-US" dirty="0"/>
              <a:t>형인 사람은 적혈구 표면에 </a:t>
            </a:r>
            <a:r>
              <a:rPr lang="en-US" altLang="ko-KR" dirty="0"/>
              <a:t>A</a:t>
            </a:r>
            <a:r>
              <a:rPr lang="ko-KR" altLang="en-US" dirty="0"/>
              <a:t>형 및 </a:t>
            </a:r>
            <a:r>
              <a:rPr lang="en-US" altLang="ko-KR" dirty="0"/>
              <a:t>B</a:t>
            </a:r>
            <a:r>
              <a:rPr lang="ko-KR" altLang="en-US" dirty="0"/>
              <a:t>형 항원 모두 있고 혈청 내에 항</a:t>
            </a:r>
            <a:r>
              <a:rPr lang="en-US" altLang="ko-KR" dirty="0"/>
              <a:t>A </a:t>
            </a:r>
            <a:r>
              <a:rPr lang="ko-KR" altLang="en-US" dirty="0"/>
              <a:t>및 항</a:t>
            </a:r>
            <a:r>
              <a:rPr lang="en-US" altLang="ko-KR" dirty="0"/>
              <a:t>B </a:t>
            </a:r>
            <a:r>
              <a:rPr lang="ko-KR" altLang="en-US" dirty="0"/>
              <a:t>항체 모두 없으므로</a:t>
            </a:r>
            <a:r>
              <a:rPr lang="en-US" altLang="ko-KR" dirty="0"/>
              <a:t>, </a:t>
            </a:r>
            <a:r>
              <a:rPr lang="ko-KR" altLang="en-US" dirty="0" err="1"/>
              <a:t>혈구형</a:t>
            </a:r>
            <a:r>
              <a:rPr lang="ko-KR" altLang="en-US" dirty="0"/>
              <a:t> 검사에서는 항</a:t>
            </a:r>
            <a:r>
              <a:rPr lang="en-US" altLang="ko-KR" dirty="0"/>
              <a:t>A </a:t>
            </a:r>
            <a:r>
              <a:rPr lang="ko-KR" altLang="en-US" dirty="0"/>
              <a:t>및 항</a:t>
            </a:r>
            <a:r>
              <a:rPr lang="en-US" altLang="ko-KR" dirty="0"/>
              <a:t>B </a:t>
            </a:r>
            <a:r>
              <a:rPr lang="ko-KR" altLang="en-US" dirty="0"/>
              <a:t>항체 시약과 모두 응집을 일으키고 </a:t>
            </a:r>
            <a:r>
              <a:rPr lang="ko-KR" altLang="en-US" dirty="0" err="1"/>
              <a:t>혈청형</a:t>
            </a:r>
            <a:r>
              <a:rPr lang="ko-KR" altLang="en-US" dirty="0"/>
              <a:t> 검사에서는 </a:t>
            </a:r>
            <a:r>
              <a:rPr lang="en-US" altLang="ko-KR" dirty="0"/>
              <a:t>A</a:t>
            </a:r>
            <a:r>
              <a:rPr lang="ko-KR" altLang="en-US" dirty="0"/>
              <a:t>형 및 </a:t>
            </a:r>
            <a:r>
              <a:rPr lang="en-US" altLang="ko-KR" dirty="0"/>
              <a:t>B</a:t>
            </a:r>
            <a:r>
              <a:rPr lang="ko-KR" altLang="en-US" dirty="0"/>
              <a:t>형 혈구 모두와 응집을 일으키지 않는다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4) O</a:t>
            </a:r>
            <a:r>
              <a:rPr lang="ko-KR" altLang="en-US" dirty="0"/>
              <a:t>형인 사람은 적혈구 표면에 </a:t>
            </a:r>
            <a:r>
              <a:rPr lang="en-US" altLang="ko-KR" dirty="0"/>
              <a:t>A</a:t>
            </a:r>
            <a:r>
              <a:rPr lang="ko-KR" altLang="en-US" dirty="0"/>
              <a:t>형 및 </a:t>
            </a:r>
            <a:r>
              <a:rPr lang="en-US" altLang="ko-KR" dirty="0"/>
              <a:t>B</a:t>
            </a:r>
            <a:r>
              <a:rPr lang="ko-KR" altLang="en-US" dirty="0"/>
              <a:t>형 항원 모두 없고 혈청 내에 항</a:t>
            </a:r>
            <a:r>
              <a:rPr lang="en-US" altLang="ko-KR" dirty="0"/>
              <a:t>A </a:t>
            </a:r>
            <a:r>
              <a:rPr lang="ko-KR" altLang="en-US" dirty="0"/>
              <a:t>및 항</a:t>
            </a:r>
            <a:r>
              <a:rPr lang="en-US" altLang="ko-KR" dirty="0"/>
              <a:t>B </a:t>
            </a:r>
            <a:r>
              <a:rPr lang="ko-KR" altLang="en-US" dirty="0"/>
              <a:t>항체 모두 있으므로</a:t>
            </a:r>
            <a:r>
              <a:rPr lang="en-US" altLang="ko-KR" dirty="0"/>
              <a:t>, </a:t>
            </a:r>
            <a:r>
              <a:rPr lang="ko-KR" altLang="en-US" dirty="0" err="1"/>
              <a:t>혈구형</a:t>
            </a:r>
            <a:r>
              <a:rPr lang="ko-KR" altLang="en-US" dirty="0"/>
              <a:t> 검사에서는 항</a:t>
            </a:r>
            <a:r>
              <a:rPr lang="en-US" altLang="ko-KR" dirty="0"/>
              <a:t>A </a:t>
            </a:r>
            <a:r>
              <a:rPr lang="ko-KR" altLang="en-US" dirty="0"/>
              <a:t>및 항</a:t>
            </a:r>
            <a:r>
              <a:rPr lang="en-US" altLang="ko-KR" dirty="0"/>
              <a:t>B </a:t>
            </a:r>
            <a:r>
              <a:rPr lang="ko-KR" altLang="en-US" dirty="0"/>
              <a:t>항체 시약과 모두 응집을 일으키지 않고 </a:t>
            </a:r>
            <a:r>
              <a:rPr lang="ko-KR" altLang="en-US" dirty="0" err="1"/>
              <a:t>혈청형</a:t>
            </a:r>
            <a:r>
              <a:rPr lang="ko-KR" altLang="en-US" dirty="0"/>
              <a:t> 검사에서는 </a:t>
            </a:r>
            <a:r>
              <a:rPr lang="en-US" altLang="ko-KR" dirty="0"/>
              <a:t>A</a:t>
            </a:r>
            <a:r>
              <a:rPr lang="ko-KR" altLang="en-US" dirty="0"/>
              <a:t>형 및 </a:t>
            </a:r>
            <a:r>
              <a:rPr lang="en-US" altLang="ko-KR" dirty="0"/>
              <a:t>B</a:t>
            </a:r>
            <a:r>
              <a:rPr lang="ko-KR" altLang="en-US" dirty="0"/>
              <a:t>형 혈구 모두와 응집을 일으킨다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xmlns="" val="1428853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b="1" dirty="0" err="1" smtClean="0"/>
              <a:t>페놀프탈레인</a:t>
            </a:r>
            <a:r>
              <a:rPr lang="ko-KR" altLang="en-US" b="1" dirty="0" smtClean="0"/>
              <a:t> 시험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하고 싶은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사람 하시오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아크릴 판에 피를 묻히시오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2. </a:t>
            </a:r>
            <a:r>
              <a:rPr lang="ko-KR" altLang="en-US" dirty="0" err="1" smtClean="0"/>
              <a:t>페놀프탈레인</a:t>
            </a:r>
            <a:r>
              <a:rPr lang="ko-KR" altLang="en-US" dirty="0" smtClean="0"/>
              <a:t> 용액 뿌려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415527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ㅎ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523" y="1639344"/>
            <a:ext cx="10971374" cy="4525963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-240669" y="3"/>
            <a:ext cx="96001" cy="457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-624663" y="-891480"/>
            <a:ext cx="13439746" cy="79928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900" b="1" dirty="0" smtClean="0">
                <a:solidFill>
                  <a:schemeClr val="bg1"/>
                </a:solidFill>
              </a:rPr>
              <a:t>활동 중</a:t>
            </a:r>
            <a:endParaRPr lang="ko-KR" altLang="en-US" sz="199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6144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potatoes-1448405_1920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lum bright="40000"/>
          </a:blip>
          <a:stretch>
            <a:fillRect/>
          </a:stretch>
        </p:blipFill>
        <p:spPr>
          <a:xfrm>
            <a:off x="-1" y="0"/>
            <a:ext cx="12190413" cy="6857999"/>
          </a:xfr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" y="692696"/>
            <a:ext cx="12190412" cy="5400600"/>
          </a:xfrm>
        </p:spPr>
        <p:txBody>
          <a:bodyPr>
            <a:noAutofit/>
          </a:bodyPr>
          <a:lstStyle/>
          <a:p>
            <a:r>
              <a:rPr lang="en-US" altLang="ko-KR" sz="13000" b="1" dirty="0" smtClean="0">
                <a:latin typeface="양재샤넬체M" pitchFamily="18" charset="-127"/>
                <a:ea typeface="양재샤넬체M" pitchFamily="18" charset="-127"/>
              </a:rPr>
              <a:t>Se lo </a:t>
            </a:r>
            <a:r>
              <a:rPr lang="en-US" altLang="ko-KR" sz="13000" b="1" dirty="0" err="1" smtClean="0">
                <a:latin typeface="양재샤넬체M" pitchFamily="18" charset="-127"/>
                <a:ea typeface="양재샤넬체M" pitchFamily="18" charset="-127"/>
              </a:rPr>
              <a:t>aGradezco</a:t>
            </a:r>
            <a:endParaRPr lang="ko-KR" altLang="en-US" sz="13000" b="1" dirty="0">
              <a:latin typeface="양재샤넬체M" pitchFamily="18" charset="-127"/>
              <a:ea typeface="양재샤넬체M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목차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법혈청학자가</a:t>
            </a:r>
            <a:r>
              <a:rPr lang="ko-KR" altLang="en-US" dirty="0" smtClean="0"/>
              <a:t> 무엇인가</a:t>
            </a:r>
            <a:endParaRPr lang="en-US" altLang="ko-KR" dirty="0" smtClean="0"/>
          </a:p>
          <a:p>
            <a:r>
              <a:rPr lang="ko-KR" altLang="en-US" dirty="0" smtClean="0"/>
              <a:t>과거의 </a:t>
            </a:r>
            <a:r>
              <a:rPr lang="ko-KR" altLang="en-US" dirty="0" err="1" smtClean="0"/>
              <a:t>법혈청학</a:t>
            </a:r>
            <a:endParaRPr lang="en-US" altLang="ko-KR" dirty="0" smtClean="0"/>
          </a:p>
          <a:p>
            <a:r>
              <a:rPr lang="ko-KR" altLang="en-US" dirty="0"/>
              <a:t>혈흔의 형태</a:t>
            </a:r>
            <a:endParaRPr lang="en-US" altLang="ko-KR" dirty="0"/>
          </a:p>
          <a:p>
            <a:r>
              <a:rPr lang="ko-KR" altLang="en-US" dirty="0" smtClean="0"/>
              <a:t>혈흔 채취 과정</a:t>
            </a:r>
            <a:endParaRPr lang="en-US" altLang="ko-KR" dirty="0" smtClean="0"/>
          </a:p>
          <a:p>
            <a:r>
              <a:rPr lang="ko-KR" altLang="en-US" dirty="0"/>
              <a:t>혈흔 </a:t>
            </a:r>
            <a:r>
              <a:rPr lang="ko-KR" altLang="en-US" dirty="0" smtClean="0"/>
              <a:t>분석</a:t>
            </a:r>
            <a:endParaRPr lang="en-US" altLang="ko-KR" dirty="0"/>
          </a:p>
          <a:p>
            <a:r>
              <a:rPr lang="ko-KR" altLang="en-US" dirty="0" smtClean="0"/>
              <a:t>혈흔 분석을 이용한 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409016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 smtClean="0"/>
              <a:t>법혈청학은</a:t>
            </a:r>
            <a:endParaRPr lang="ko-KR" altLang="en-US" b="1" dirty="0"/>
          </a:p>
        </p:txBody>
      </p:sp>
      <p:sp>
        <p:nvSpPr>
          <p:cNvPr id="6" name="내용 개체 틀 4"/>
          <p:cNvSpPr txBox="1">
            <a:spLocks/>
          </p:cNvSpPr>
          <p:nvPr/>
        </p:nvSpPr>
        <p:spPr>
          <a:xfrm>
            <a:off x="8496623" y="3068960"/>
            <a:ext cx="3693790" cy="60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피 채취 및 분석</a:t>
            </a:r>
            <a:endParaRPr kumimoji="0" lang="en-US" altLang="ko-K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509695" y="0"/>
            <a:ext cx="2680718" cy="2838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[건양대 이윤진 교수영화로 배우는 과학수사입문]혈흔이 말하는 진실!!-혈흔분석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5" cstate="print"/>
          <a:stretch>
            <a:fillRect/>
          </a:stretch>
        </p:blipFill>
        <p:spPr>
          <a:xfrm>
            <a:off x="2134766" y="0"/>
            <a:ext cx="7836363" cy="5877272"/>
          </a:xfrm>
          <a:prstGeom prst="rect">
            <a:avLst/>
          </a:prstGeom>
        </p:spPr>
      </p:pic>
      <p:sp>
        <p:nvSpPr>
          <p:cNvPr id="9" name="순서도: 가산 접합 8">
            <a:hlinkClick r:id="rId6" action="ppaction://hlinkfile"/>
          </p:cNvPr>
          <p:cNvSpPr/>
          <p:nvPr/>
        </p:nvSpPr>
        <p:spPr>
          <a:xfrm>
            <a:off x="11639822" y="6381328"/>
            <a:ext cx="360040" cy="360040"/>
          </a:xfrm>
          <a:prstGeom prst="flowChartSummingJunction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6660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>
                <p:cTn id="21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과거의 </a:t>
            </a:r>
            <a:r>
              <a:rPr lang="ko-KR" altLang="en-US" b="1" dirty="0" err="1" smtClean="0"/>
              <a:t>법혈청학</a:t>
            </a:r>
            <a:endParaRPr lang="ko-KR" altLang="en-US" b="1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2206774" y="2060848"/>
            <a:ext cx="7700643" cy="4042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0553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대표적 혈흔의 형태</a:t>
            </a:r>
            <a:endParaRPr lang="ko-KR" altLang="en-US" b="1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/>
              <a:t>비산혈흔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>
          <a:xfrm>
            <a:off x="8831510" y="1556792"/>
            <a:ext cx="2994752" cy="604661"/>
          </a:xfrm>
        </p:spPr>
        <p:txBody>
          <a:bodyPr/>
          <a:lstStyle/>
          <a:p>
            <a:r>
              <a:rPr lang="ko-KR" altLang="en-US" dirty="0" smtClean="0"/>
              <a:t>비</a:t>
            </a:r>
            <a:r>
              <a:rPr lang="en-US" altLang="ko-KR" dirty="0"/>
              <a:t>(</a:t>
            </a:r>
            <a:r>
              <a:rPr lang="ko-KR" altLang="en-US" dirty="0" smtClean="0"/>
              <a:t>非</a:t>
            </a:r>
            <a:r>
              <a:rPr lang="en-US" altLang="ko-KR" dirty="0" smtClean="0"/>
              <a:t>)</a:t>
            </a:r>
            <a:r>
              <a:rPr lang="ko-KR" altLang="en-US" dirty="0" smtClean="0"/>
              <a:t>비산혈흔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22598" y="2204864"/>
            <a:ext cx="8280168" cy="4409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4163001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8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 smtClean="0"/>
              <a:t>다양한 혈흔의 형태 </a:t>
            </a:r>
            <a:r>
              <a:rPr lang="en-US" altLang="ko-KR" b="1" dirty="0" smtClean="0"/>
              <a:t>1</a:t>
            </a:r>
            <a:br>
              <a:rPr lang="en-US" altLang="ko-KR" b="1" dirty="0" smtClean="0"/>
            </a:br>
            <a:r>
              <a:rPr lang="ko-KR" altLang="en-US" dirty="0" smtClean="0"/>
              <a:t>자유낙하 혈흔</a:t>
            </a:r>
            <a:endParaRPr lang="ko-KR" alt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11308" y="2708920"/>
            <a:ext cx="10194409" cy="3670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146706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8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 smtClean="0"/>
              <a:t>다양한 혈흔의 형태 </a:t>
            </a:r>
            <a:r>
              <a:rPr lang="en-US" altLang="ko-KR" b="1" dirty="0" smtClean="0"/>
              <a:t>2</a:t>
            </a:r>
            <a:br>
              <a:rPr lang="en-US" altLang="ko-KR" b="1" dirty="0" smtClean="0"/>
            </a:br>
            <a:r>
              <a:rPr lang="ko-KR" altLang="en-US" dirty="0" smtClean="0"/>
              <a:t>경사진 면에 자유 낙하한 혈흔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918742" y="2204864"/>
            <a:ext cx="9023832" cy="353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081339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E:\2018 동아리\기타사진\사진\법혈액학자\blood-3301880_1920.jpg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12190412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다양한 혈흔의 </a:t>
            </a:r>
            <a:r>
              <a:rPr lang="ko-KR" altLang="en-US" b="1" dirty="0" smtClean="0"/>
              <a:t>형태 </a:t>
            </a:r>
            <a:r>
              <a:rPr lang="en-US" altLang="ko-KR" b="1" dirty="0" smtClean="0"/>
              <a:t>3</a:t>
            </a:r>
            <a:br>
              <a:rPr lang="en-US" altLang="ko-KR" b="1" dirty="0" smtClean="0"/>
            </a:br>
            <a:r>
              <a:rPr lang="ko-KR" altLang="en-US" dirty="0" smtClean="0"/>
              <a:t>쓸림 혈흔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07301" y="2060848"/>
            <a:ext cx="10325136" cy="3456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87148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223</Words>
  <Application>Microsoft Office PowerPoint</Application>
  <PresentationFormat>사용자 지정</PresentationFormat>
  <Paragraphs>70</Paragraphs>
  <Slides>28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29" baseType="lpstr">
      <vt:lpstr>Office 테마</vt:lpstr>
      <vt:lpstr>슬라이드 1</vt:lpstr>
      <vt:lpstr>법혈청〮혈액학자 Forensic Hematology</vt:lpstr>
      <vt:lpstr>목차</vt:lpstr>
      <vt:lpstr>법혈청학은</vt:lpstr>
      <vt:lpstr>과거의 법혈청학</vt:lpstr>
      <vt:lpstr>대표적 혈흔의 형태</vt:lpstr>
      <vt:lpstr>다양한 혈흔의 형태 1 자유낙하 혈흔</vt:lpstr>
      <vt:lpstr>다양한 혈흔의 형태 2 경사진 면에 자유 낙하한 혈흔</vt:lpstr>
      <vt:lpstr>다양한 혈흔의 형태 3 쓸림 혈흔</vt:lpstr>
      <vt:lpstr>다양한 혈흔의 형태 4 전사 혈흔</vt:lpstr>
      <vt:lpstr>다양한 혈흔의 형태 5 흐름 혈흔</vt:lpstr>
      <vt:lpstr>다양한 혈흔의 형태 6 혈흔의 빈 공간</vt:lpstr>
      <vt:lpstr>다양한 혈흔의 형태 7 이동하면서 흘린 혈흔</vt:lpstr>
      <vt:lpstr>다양한 혈흔의 형태 8 </vt:lpstr>
      <vt:lpstr>다양한 혈흔의 형태 9 고인 혈흔</vt:lpstr>
      <vt:lpstr>혈흔 채취 과정</vt:lpstr>
      <vt:lpstr>혈흔 분석</vt:lpstr>
      <vt:lpstr>혈흔 분석 방법</vt:lpstr>
      <vt:lpstr>증거 탐색용 조명기구</vt:lpstr>
      <vt:lpstr>법혈청학을 사용한 사례 ‘이태원 살인사건’</vt:lpstr>
      <vt:lpstr>법혈청학을 사용한 사례 2 중국 투숙객 사망 사건</vt:lpstr>
      <vt:lpstr>김구 선생의 혈의 분석</vt:lpstr>
      <vt:lpstr>슬라이드 23</vt:lpstr>
      <vt:lpstr>법혈청학자 활동 혈액형 검사</vt:lpstr>
      <vt:lpstr>반응</vt:lpstr>
      <vt:lpstr>페놀프탈레인 시험</vt:lpstr>
      <vt:lpstr>ㅎ</vt:lpstr>
      <vt:lpstr>Se lo aGradezco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User</cp:lastModifiedBy>
  <cp:revision>50</cp:revision>
  <dcterms:created xsi:type="dcterms:W3CDTF">2018-05-23T07:43:05Z</dcterms:created>
  <dcterms:modified xsi:type="dcterms:W3CDTF">2018-05-29T14:16:41Z</dcterms:modified>
</cp:coreProperties>
</file>